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660" r:id="rId6"/>
  </p:sldMasterIdLst>
  <p:notesMasterIdLst>
    <p:notesMasterId r:id="rId13"/>
  </p:notesMasterIdLst>
  <p:sldIdLst>
    <p:sldId id="4208" r:id="rId7"/>
    <p:sldId id="4126" r:id="rId8"/>
    <p:sldId id="4174" r:id="rId9"/>
    <p:sldId id="4178" r:id="rId10"/>
    <p:sldId id="4200" r:id="rId11"/>
    <p:sldId id="413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GWDW" initials="JLM" lastIdx="1" clrIdx="0">
    <p:extLst>
      <p:ext uri="{19B8F6BF-5375-455C-9EA6-DF929625EA0E}">
        <p15:presenceInfo xmlns:p15="http://schemas.microsoft.com/office/powerpoint/2012/main" userId="OGWDW" providerId="None"/>
      </p:ext>
    </p:extLst>
  </p:cmAuthor>
  <p:cmAuthor id="2" name="Miller, Wynne" initials="MW" lastIdx="2" clrIdx="1">
    <p:extLst>
      <p:ext uri="{19B8F6BF-5375-455C-9EA6-DF929625EA0E}">
        <p15:presenceInfo xmlns:p15="http://schemas.microsoft.com/office/powerpoint/2012/main" userId="S::Miller.Wynne@epa.gov::b88a1f59-7c8f-4901-b21e-0a8fe36f1d19" providerId="AD"/>
      </p:ext>
    </p:extLst>
  </p:cmAuthor>
  <p:cmAuthor id="3" name="Marquardt, Steve" initials="MS" lastIdx="6" clrIdx="2">
    <p:extLst>
      <p:ext uri="{19B8F6BF-5375-455C-9EA6-DF929625EA0E}">
        <p15:presenceInfo xmlns:p15="http://schemas.microsoft.com/office/powerpoint/2012/main" userId="S::marquardt.steve@epa.gov::48938948-db67-4a0a-b985-23433c238f61" providerId="AD"/>
      </p:ext>
    </p:extLst>
  </p:cmAuthor>
  <p:cmAuthor id="4" name="Chamberlain, Nick" initials="NC" lastIdx="3" clrIdx="3">
    <p:extLst>
      <p:ext uri="{19B8F6BF-5375-455C-9EA6-DF929625EA0E}">
        <p15:presenceInfo xmlns:p15="http://schemas.microsoft.com/office/powerpoint/2012/main" userId="Chamberlain, Nick" providerId="None"/>
      </p:ext>
    </p:extLst>
  </p:cmAuthor>
  <p:cmAuthor id="5" name="Mylin, Mark" initials="MM" lastIdx="2" clrIdx="4">
    <p:extLst>
      <p:ext uri="{19B8F6BF-5375-455C-9EA6-DF929625EA0E}">
        <p15:presenceInfo xmlns:p15="http://schemas.microsoft.com/office/powerpoint/2012/main" userId="S::mylin.mark@epa.gov::3d2fc329-d6da-456e-818e-ae74d2d07d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2" autoAdjust="0"/>
  </p:normalViewPr>
  <p:slideViewPr>
    <p:cSldViewPr snapToGrid="0">
      <p:cViewPr varScale="1">
        <p:scale>
          <a:sx n="81" d="100"/>
          <a:sy n="81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13CA7-E4F5-4ED2-B611-E0597CDC79CD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35C3-026A-4C05-900D-9E650721B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1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98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1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F843E-1CDB-4EFC-A6B3-47D5857D88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9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addition to the SRF funding, EPA is distributing earmark grants from the FY 2022 appropriations to the Agency.  These are direct grants of money for infrastructure projects. 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Region 2’s first earmark grant from the FY 2022 appropriation was just awarded to the Village of Ridgewood in the amount of $2,800,000. The grant will fund the construction of a new drinking water treatment facility for the removal of Per- and Polyfluoroalkyl substances (PFAS). To date, we have received 10 applications.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F35C3-026A-4C05-900D-9E650721B9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87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A4EF-F935-4342-8DCD-1DEC370A7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A2E28-0A64-4110-B700-B58167748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5E4FD7-A011-4AD3-939B-147FE021729A}"/>
              </a:ext>
            </a:extLst>
          </p:cNvPr>
          <p:cNvSpPr/>
          <p:nvPr userDrawn="1"/>
        </p:nvSpPr>
        <p:spPr>
          <a:xfrm>
            <a:off x="0" y="5915229"/>
            <a:ext cx="12192000" cy="97746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30869D-4C8C-45E9-A966-FA4B8AB8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8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CA4D-104A-40C5-B24F-C36AB822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CBE86-5A92-4C4C-A4F1-425E73A4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52110-EAB4-4985-875E-37F4B5D2D8F1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27E3CA-7BF5-4866-9C14-AAF4A486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B7F6E4-6C4D-4CEC-AF5D-7ED3024A5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92423-095C-42F0-9AB1-E8B989FEC92E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295487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59C92-3B76-4254-8856-1735888EB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5886C-A33A-4D53-A938-16E362A60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792F08-A332-41E5-BB07-49123A04775C}"/>
              </a:ext>
            </a:extLst>
          </p:cNvPr>
          <p:cNvSpPr/>
          <p:nvPr userDrawn="1"/>
        </p:nvSpPr>
        <p:spPr>
          <a:xfrm rot="5400000">
            <a:off x="-2957615" y="2957614"/>
            <a:ext cx="6858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0F2519-D056-44C6-863C-3225941A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104595" y="6307390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3028E3-B685-4750-85F4-7A9D31D2C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166185" y="1223083"/>
            <a:ext cx="3372101" cy="1039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52C38-DF76-4571-B0DD-45113F684C7A}"/>
              </a:ext>
            </a:extLst>
          </p:cNvPr>
          <p:cNvSpPr txBox="1"/>
          <p:nvPr userDrawn="1"/>
        </p:nvSpPr>
        <p:spPr>
          <a:xfrm rot="5400000">
            <a:off x="-443477" y="5595607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196601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A4EF-F935-4342-8DCD-1DEC370A7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A2E28-0A64-4110-B700-B58167748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5E4FD7-A011-4AD3-939B-147FE021729A}"/>
              </a:ext>
            </a:extLst>
          </p:cNvPr>
          <p:cNvSpPr/>
          <p:nvPr userDrawn="1"/>
        </p:nvSpPr>
        <p:spPr>
          <a:xfrm>
            <a:off x="0" y="5915229"/>
            <a:ext cx="12192000" cy="97746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30869D-4C8C-45E9-A966-FA4B8AB8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6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4FD1C3-3837-4D3D-B9B5-5D3C5F6FB261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CC07D-1C64-4F91-9682-25B265F21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BE952-8537-4026-B097-165F42246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71029-9E4B-412B-AA51-EE108F7D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11594-E47D-4652-ACCB-E74A540B3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AC7554-6B38-4521-8489-D0AA2C1F695C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338441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3900-7487-4908-9730-245F30AE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B37CF-5F89-42EC-8F04-927111C5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28268C-AF6D-42F2-AC1C-8E41C147104D}"/>
              </a:ext>
            </a:extLst>
          </p:cNvPr>
          <p:cNvSpPr/>
          <p:nvPr userDrawn="1"/>
        </p:nvSpPr>
        <p:spPr>
          <a:xfrm>
            <a:off x="0" y="5915229"/>
            <a:ext cx="12192000" cy="97746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A176C-2DF6-4255-8893-BB7A277AB1EF}"/>
              </a:ext>
            </a:extLst>
          </p:cNvPr>
          <p:cNvSpPr txBox="1"/>
          <p:nvPr userDrawn="1"/>
        </p:nvSpPr>
        <p:spPr>
          <a:xfrm>
            <a:off x="9039827" y="6123789"/>
            <a:ext cx="304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40A0D9-B5B7-4B58-A733-DFC0205CC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02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EE29-331F-42E8-B037-033CF38C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0BD4D-2F6A-4A99-B6BC-2D09C8181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92CF8-6CE0-4E60-B0DD-3B10F3A66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08A16-DB32-4CAC-AE95-46E10145B845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FA450A-B2A3-40F1-824D-2CD23267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9E273-FAB4-42E5-83B4-5F8FDC521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645F73-5F70-4AD6-85AA-1D72CDD09238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1348487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5C80-8DFB-4CB3-905D-94AC1B93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902F2-2E97-41EE-8165-02A32BA1F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482E0-63EF-4557-8EC0-AD7D1CAA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04751-75B6-4E2B-A0E7-B1FD8EC45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9B863-773A-4D9E-937D-41853CBCE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578D14-2434-4068-B952-10A864135A03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046FB92-C5CC-4D29-B9B5-C319A598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CB00D8-FBE7-4E02-9287-40215EE5E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575E8A-E014-4079-940E-FF5203F79515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1485632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EA7F-C6B1-4FB8-8733-75D38B74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96CF3-9112-48C1-B158-36DD7CCEBA71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9924A0-442C-461D-AA53-51F60E25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695C78-7663-445B-8B85-0C12B19C2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AF34D-6645-437D-92F6-24FE5D43E13A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4192062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7007B8-79B2-4951-A988-1EA2B8DCF677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25D69-4266-439B-BB32-209F151F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1DC6F5-2699-4567-AF2A-2E004A846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D1B610-438E-4ABE-8C70-C1DF425213EA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1990764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304FC-81FB-439A-BD07-3D883311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83ED-9B53-4CD2-B8DC-F4671E2F7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EEFFC-7F4F-41F4-898D-D72F2C68C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9111D-3561-4882-8F5E-A5855BF4EE3F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B7E382-72CB-497B-A016-392F6927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1CFFF-5E0D-47E6-8D93-7D3615776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375E9C-6119-4006-9A77-5D1C06D2D2AC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31591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4FD1C3-3837-4D3D-B9B5-5D3C5F6FB261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CC07D-1C64-4F91-9682-25B265F21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BE952-8537-4026-B097-165F42246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71029-9E4B-412B-AA51-EE108F7D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11594-E47D-4652-ACCB-E74A540B3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AC7554-6B38-4521-8489-D0AA2C1F695C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318373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78B8-108D-48E9-B4FB-C140E3CE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9E7AA-16DA-4C26-8ABD-01023CCA1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22FBC-7823-40C6-A2B1-D7D123CD5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36FEEE-068E-47DC-A8BC-05A9F813A9CC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08F045F-ED20-4FF5-84D9-28FFF53A2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806757-DE2F-41D2-BF06-B64276FA3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7315B0-4E9C-4EB8-8065-53D95236CCFD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3406366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CA4D-104A-40C5-B24F-C36AB822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CBE86-5A92-4C4C-A4F1-425E73A4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52110-EAB4-4985-875E-37F4B5D2D8F1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27E3CA-7BF5-4866-9C14-AAF4A486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B7F6E4-6C4D-4CEC-AF5D-7ED3024A5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92423-095C-42F0-9AB1-E8B989FEC92E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499157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59C92-3B76-4254-8856-1735888EB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5886C-A33A-4D53-A938-16E362A60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792F08-A332-41E5-BB07-49123A04775C}"/>
              </a:ext>
            </a:extLst>
          </p:cNvPr>
          <p:cNvSpPr/>
          <p:nvPr userDrawn="1"/>
        </p:nvSpPr>
        <p:spPr>
          <a:xfrm rot="5400000">
            <a:off x="-2957615" y="2957614"/>
            <a:ext cx="6858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0F2519-D056-44C6-863C-3225941A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104595" y="6307390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3028E3-B685-4750-85F4-7A9D31D2C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166185" y="1223083"/>
            <a:ext cx="3372101" cy="1039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52C38-DF76-4571-B0DD-45113F684C7A}"/>
              </a:ext>
            </a:extLst>
          </p:cNvPr>
          <p:cNvSpPr txBox="1"/>
          <p:nvPr userDrawn="1"/>
        </p:nvSpPr>
        <p:spPr>
          <a:xfrm rot="5400000">
            <a:off x="-443477" y="5595607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339792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3900-7487-4908-9730-245F30AE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B37CF-5F89-42EC-8F04-927111C5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28268C-AF6D-42F2-AC1C-8E41C147104D}"/>
              </a:ext>
            </a:extLst>
          </p:cNvPr>
          <p:cNvSpPr/>
          <p:nvPr userDrawn="1"/>
        </p:nvSpPr>
        <p:spPr>
          <a:xfrm>
            <a:off x="0" y="5915229"/>
            <a:ext cx="12192000" cy="97746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A176C-2DF6-4255-8893-BB7A277AB1EF}"/>
              </a:ext>
            </a:extLst>
          </p:cNvPr>
          <p:cNvSpPr txBox="1"/>
          <p:nvPr userDrawn="1"/>
        </p:nvSpPr>
        <p:spPr>
          <a:xfrm>
            <a:off x="9039827" y="6123789"/>
            <a:ext cx="304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40A0D9-B5B7-4B58-A733-DFC0205CC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8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EE29-331F-42E8-B037-033CF38C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0BD4D-2F6A-4A99-B6BC-2D09C8181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92CF8-6CE0-4E60-B0DD-3B10F3A66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08A16-DB32-4CAC-AE95-46E10145B845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FA450A-B2A3-40F1-824D-2CD23267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9E273-FAB4-42E5-83B4-5F8FDC521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645F73-5F70-4AD6-85AA-1D72CDD09238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419024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5C80-8DFB-4CB3-905D-94AC1B93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902F2-2E97-41EE-8165-02A32BA1F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482E0-63EF-4557-8EC0-AD7D1CAA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04751-75B6-4E2B-A0E7-B1FD8EC45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9B863-773A-4D9E-937D-41853CBCE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578D14-2434-4068-B952-10A864135A03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046FB92-C5CC-4D29-B9B5-C319A598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CB00D8-FBE7-4E02-9287-40215EE5E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575E8A-E014-4079-940E-FF5203F79515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272047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EA7F-C6B1-4FB8-8733-75D38B74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96CF3-9112-48C1-B158-36DD7CCEBA71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9924A0-442C-461D-AA53-51F60E25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695C78-7663-445B-8B85-0C12B19C2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AF34D-6645-437D-92F6-24FE5D43E13A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27644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7007B8-79B2-4951-A988-1EA2B8DCF677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25D69-4266-439B-BB32-209F151F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1DC6F5-2699-4567-AF2A-2E004A846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D1B610-438E-4ABE-8C70-C1DF425213EA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98794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304FC-81FB-439A-BD07-3D883311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83ED-9B53-4CD2-B8DC-F4671E2F7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EEFFC-7F4F-41F4-898D-D72F2C68C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9111D-3561-4882-8F5E-A5855BF4EE3F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B7E382-72CB-497B-A016-392F6927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1CFFF-5E0D-47E6-8D93-7D3615776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375E9C-6119-4006-9A77-5D1C06D2D2AC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195825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78B8-108D-48E9-B4FB-C140E3CE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9E7AA-16DA-4C26-8ABD-01023CCA1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22FBC-7823-40C6-A2B1-D7D123CD5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36FEEE-068E-47DC-A8BC-05A9F813A9CC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08F045F-ED20-4FF5-84D9-28FFF53A2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806757-DE2F-41D2-BF06-B64276FA3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7315B0-4E9C-4EB8-8065-53D95236CCFD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357312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632D4-7C1F-4AE8-BB12-872504DD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E6656-671E-43DF-AF35-C0DA57EF3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8C4A7-6657-432A-AB23-2393EA186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6DA01-98E6-4A82-A31C-EC04219B2160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A0CEB-1352-40CF-8F90-6CD08BCB1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B00CD-0958-4939-92EB-E0C3DBB8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78034-1553-42D3-8F41-00DF5023F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0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632D4-7C1F-4AE8-BB12-872504DD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E6656-671E-43DF-AF35-C0DA57EF3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8C4A7-6657-432A-AB23-2393EA186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A0CEB-1352-40CF-8F90-6CD08BCB1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B00CD-0958-4939-92EB-E0C3DBB8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78034-1553-42D3-8F41-00DF5023F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0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a.gov/infrastructur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epa.gov/dwsrf/state-dwsrf-website-and-contact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pa.gov/dwsrf" TargetMode="External"/><Relationship Id="rId5" Type="http://schemas.openxmlformats.org/officeDocument/2006/relationships/hyperlink" Target="https://www.epa.gov/cwsrf/state-cwsrf-program-contacts" TargetMode="External"/><Relationship Id="rId4" Type="http://schemas.openxmlformats.org/officeDocument/2006/relationships/hyperlink" Target="https://www.epa.gov/cwsrf" TargetMode="External"/><Relationship Id="rId9" Type="http://schemas.openxmlformats.org/officeDocument/2006/relationships/hyperlink" Target="mailto:ash.christine@epa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909888-D38D-48EA-A88D-682C7A745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977984-5579-4070-B2D8-76CF996F0B4F}"/>
              </a:ext>
            </a:extLst>
          </p:cNvPr>
          <p:cNvSpPr txBox="1"/>
          <p:nvPr/>
        </p:nvSpPr>
        <p:spPr>
          <a:xfrm>
            <a:off x="8496301" y="6365304"/>
            <a:ext cx="1843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>
                <a:solidFill>
                  <a:prstClr val="white"/>
                </a:solidFill>
                <a:latin typeface="DIN Pro"/>
                <a:cs typeface="DIN Pro"/>
              </a:rPr>
              <a:t>www.uswateralliance.org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750AA-A232-42A1-A91B-B4BC0B3BC83E}"/>
              </a:ext>
            </a:extLst>
          </p:cNvPr>
          <p:cNvSpPr txBox="1"/>
          <p:nvPr/>
        </p:nvSpPr>
        <p:spPr>
          <a:xfrm>
            <a:off x="9039827" y="6123789"/>
            <a:ext cx="304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1DBDF0-CFFD-463E-A973-F4BB575E7BF8}"/>
              </a:ext>
            </a:extLst>
          </p:cNvPr>
          <p:cNvSpPr/>
          <p:nvPr/>
        </p:nvSpPr>
        <p:spPr>
          <a:xfrm>
            <a:off x="0" y="-7137"/>
            <a:ext cx="12191998" cy="5922366"/>
          </a:xfrm>
          <a:prstGeom prst="rect">
            <a:avLst/>
          </a:prstGeom>
          <a:solidFill>
            <a:srgbClr val="262626">
              <a:alpha val="4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Bipartisan Infrastructure Law and </a:t>
            </a:r>
          </a:p>
          <a:p>
            <a:pPr algn="ctr"/>
            <a:r>
              <a:rPr lang="en-US" sz="5000" dirty="0">
                <a:solidFill>
                  <a:srgbClr val="FFFFFF"/>
                </a:solidFill>
              </a:rPr>
              <a:t>the Clean Water and Drinking Water </a:t>
            </a:r>
          </a:p>
          <a:p>
            <a:pPr algn="ctr"/>
            <a:r>
              <a:rPr lang="en-US" sz="5000" dirty="0">
                <a:solidFill>
                  <a:srgbClr val="FFFFFF"/>
                </a:solidFill>
              </a:rPr>
              <a:t>State Revolving Funds</a:t>
            </a:r>
            <a:endParaRPr lang="en-US" sz="5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77F725-F574-46C0-9431-8B35AB9007D4}"/>
              </a:ext>
            </a:extLst>
          </p:cNvPr>
          <p:cNvSpPr txBox="1">
            <a:spLocks/>
          </p:cNvSpPr>
          <p:nvPr/>
        </p:nvSpPr>
        <p:spPr>
          <a:xfrm>
            <a:off x="838199" y="5269416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4384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5776" y="383192"/>
            <a:ext cx="1110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Bipartisan Infrastructure Law (BIL)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D8462-4428-4BF8-8B12-88A2F8B9754C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6FBA21A-47AE-4863-91A7-6511F8C32CB9}"/>
              </a:ext>
            </a:extLst>
          </p:cNvPr>
          <p:cNvSpPr txBox="1">
            <a:spLocks/>
          </p:cNvSpPr>
          <p:nvPr/>
        </p:nvSpPr>
        <p:spPr>
          <a:xfrm>
            <a:off x="11313304" y="6418684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192F5-2988-4816-BB5F-F33E34CC3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0004" y="1386950"/>
            <a:ext cx="5157787" cy="499966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Signed by President Biden on November 15, 2021.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Includes $50 billion to the EPA to strengthen the nation’s drinking water and wastewater systems.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Approximately $43.4B of this funding through the existing State Revolving Fund Programs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" name="Content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61B8E78B-6BF3-45C7-A2A1-C6AA7D17BB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32" y="1182297"/>
            <a:ext cx="6052264" cy="4658741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DD8EB45-0B2A-472B-B240-4DB83CBBD258}"/>
              </a:ext>
            </a:extLst>
          </p:cNvPr>
          <p:cNvSpPr/>
          <p:nvPr/>
        </p:nvSpPr>
        <p:spPr>
          <a:xfrm>
            <a:off x="5596456" y="3331746"/>
            <a:ext cx="6052264" cy="9427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2B5C23-7107-461A-9CB3-90A6EFCFDBC5}"/>
              </a:ext>
            </a:extLst>
          </p:cNvPr>
          <p:cNvSpPr txBox="1">
            <a:spLocks/>
          </p:cNvSpPr>
          <p:nvPr/>
        </p:nvSpPr>
        <p:spPr>
          <a:xfrm>
            <a:off x="725196" y="1180240"/>
            <a:ext cx="10741607" cy="4248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3000" b="1" i="0" dirty="0">
                <a:solidFill>
                  <a:srgbClr val="1B1B1B"/>
                </a:solidFill>
                <a:effectLst/>
              </a:rPr>
              <a:t>What are the SRFs</a:t>
            </a:r>
            <a:r>
              <a:rPr lang="en-US" sz="3000" b="1" dirty="0">
                <a:solidFill>
                  <a:srgbClr val="1B1B1B"/>
                </a:solidFill>
              </a:rPr>
              <a:t>?</a:t>
            </a:r>
            <a:r>
              <a:rPr lang="en-US" sz="3000" b="1" i="0" dirty="0">
                <a:solidFill>
                  <a:srgbClr val="1B1B1B"/>
                </a:solidFill>
                <a:effectLst/>
              </a:rPr>
              <a:t>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B1B1B"/>
                </a:solidFill>
                <a:effectLst/>
              </a:rPr>
              <a:t>The Clean Water State Revolving Fund (CWSRF) and Drinking Water State Revolving Fund (DWSRF) are federal-state programs that provide funding and financing for a wide range of infrastructure projects.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1B1B1B"/>
                </a:solidFill>
              </a:rPr>
              <a:t>What are the Purpose of the SRFs?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1B1B1B"/>
                </a:solidFill>
                <a:effectLst/>
              </a:rPr>
              <a:t>To </a:t>
            </a:r>
            <a:r>
              <a:rPr lang="en-US" sz="2400" dirty="0">
                <a:solidFill>
                  <a:srgbClr val="1B1B1B"/>
                </a:solidFill>
              </a:rPr>
              <a:t>provide government assistance that is intended to </a:t>
            </a:r>
            <a:r>
              <a:rPr lang="en-US" sz="2400" i="0" dirty="0">
                <a:solidFill>
                  <a:srgbClr val="1B1B1B"/>
                </a:solidFill>
                <a:effectLst/>
              </a:rPr>
              <a:t>reduce the cost of critical public health and environmental infrastructure</a:t>
            </a:r>
            <a:r>
              <a:rPr lang="en-US" sz="2400" b="0" i="0" dirty="0">
                <a:solidFill>
                  <a:srgbClr val="1B1B1B"/>
                </a:solidFill>
                <a:effectLst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453056"/>
            <a:ext cx="11203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State Revolving Funds: 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3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40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7357F6-2136-4AFF-9E6C-EF2E932BA106}"/>
              </a:ext>
            </a:extLst>
          </p:cNvPr>
          <p:cNvSpPr txBox="1">
            <a:spLocks/>
          </p:cNvSpPr>
          <p:nvPr/>
        </p:nvSpPr>
        <p:spPr>
          <a:xfrm>
            <a:off x="797705" y="1314451"/>
            <a:ext cx="10557684" cy="454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694D37-F0ED-4CE1-9AA2-3C74975C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noProof="0">
                <a:solidFill>
                  <a:schemeClr val="accent1">
                    <a:lumMod val="75000"/>
                  </a:schemeClr>
                </a:solidFill>
                <a:latin typeface="+mn-lt"/>
              </a:rPr>
              <a:t>CWSRF Funding in the BIL: Overview</a:t>
            </a:r>
            <a:endParaRPr lang="en-US" b="1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4952EF4-6C8F-49DB-AAB8-A1A3813A9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24" y="1519383"/>
            <a:ext cx="10515600" cy="4351338"/>
          </a:xfrm>
        </p:spPr>
        <p:txBody>
          <a:bodyPr>
            <a:normAutofit/>
          </a:bodyPr>
          <a:lstStyle/>
          <a:p>
            <a:r>
              <a:rPr lang="en-US" noProof="0" dirty="0"/>
              <a:t>EPA is making $12,713,000,000 in </a:t>
            </a:r>
            <a:r>
              <a:rPr lang="en-US" b="1" noProof="0" dirty="0"/>
              <a:t>additional</a:t>
            </a:r>
            <a:r>
              <a:rPr lang="en-US" noProof="0" dirty="0"/>
              <a:t> capitalization grants available to the state CWSRFs over the next five years.</a:t>
            </a:r>
          </a:p>
          <a:p>
            <a:r>
              <a:rPr lang="en-US" dirty="0"/>
              <a:t>Most of this money may fund any project eligible under the CWSRF; some funding is targeted towards projects focused on “emerging contaminants.”</a:t>
            </a:r>
          </a:p>
          <a:p>
            <a:r>
              <a:rPr lang="en-US" dirty="0"/>
              <a:t>States have the authority to waive repayment on some of this new funding (e.g., forgive some or all of the loan’s principal or provide grants).</a:t>
            </a:r>
          </a:p>
          <a:p>
            <a:r>
              <a:rPr lang="en-US" sz="2800" dirty="0"/>
              <a:t>BIL created a new eligible use of the CWSRF</a:t>
            </a:r>
            <a:r>
              <a:rPr lang="en-US" dirty="0"/>
              <a:t> – a 2% technical assistance Reserve.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EDEC6-0BC5-48B8-9D82-774E038F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/>
          <a:p>
            <a:pPr lvl="0"/>
            <a:fld id="{A0678034-1553-42D3-8F41-00DF5023F3D5}" type="slidenum">
              <a:rPr lang="en-US" noProof="0" smtClean="0"/>
              <a:pPr lvl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2859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A61C5-9DC2-4416-9315-980857A07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DWSRF Funding in the BIL: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12C27-79BE-44D8-8E40-764EFD8D5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594"/>
            <a:ext cx="10515600" cy="4351338"/>
          </a:xfrm>
        </p:spPr>
        <p:txBody>
          <a:bodyPr/>
          <a:lstStyle/>
          <a:p>
            <a:r>
              <a:rPr lang="en-US" noProof="0" dirty="0"/>
              <a:t>EPA is making $30,713,000,000 in </a:t>
            </a:r>
            <a:r>
              <a:rPr lang="en-US" b="1" noProof="0" dirty="0"/>
              <a:t>additional</a:t>
            </a:r>
            <a:r>
              <a:rPr lang="en-US" noProof="0" dirty="0"/>
              <a:t> capitalization grants (i.e., seed funding) available to the state DWSRFs over the next five years.</a:t>
            </a:r>
          </a:p>
          <a:p>
            <a:r>
              <a:rPr lang="en-US" dirty="0"/>
              <a:t>Some of this money may fund any project eligible under the DWSRF; some funding is targeted towards projects focused on PFAS and “emerging contaminants;” some funding is targeted towards the identification and replacement of lead service lines.</a:t>
            </a:r>
          </a:p>
          <a:p>
            <a:r>
              <a:rPr lang="en-US" dirty="0"/>
              <a:t>States have the authority to waive repayment on some of this new funding (e.g., forgive some or all of the loan’s principal or provide grants).</a:t>
            </a:r>
          </a:p>
          <a:p>
            <a:endParaRPr lang="en-US" noProof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46E79-6D62-45E2-819E-AAC6148C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/>
          <a:p>
            <a:fld id="{A0678034-1553-42D3-8F41-00DF5023F3D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45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2B5C23-7107-461A-9CB3-90A6EFCFDBC5}"/>
              </a:ext>
            </a:extLst>
          </p:cNvPr>
          <p:cNvSpPr txBox="1">
            <a:spLocks/>
          </p:cNvSpPr>
          <p:nvPr/>
        </p:nvSpPr>
        <p:spPr>
          <a:xfrm>
            <a:off x="589422" y="1312102"/>
            <a:ext cx="10430733" cy="371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Symbol" panose="05050102010706020507" pitchFamily="18" charset="2"/>
              <a:buChar char=""/>
              <a:defRPr/>
            </a:pPr>
            <a:r>
              <a:rPr lang="en-US" sz="3200" b="1" dirty="0">
                <a:solidFill>
                  <a:schemeClr val="tx1"/>
                </a:solidFill>
                <a:ea typeface="Calibri" panose="020F0502020204030204" pitchFamily="34" charset="0"/>
                <a:cs typeface="Calibri"/>
              </a:rPr>
              <a:t>CWSRF</a:t>
            </a:r>
            <a:r>
              <a:rPr lang="en-US" sz="3200" dirty="0">
                <a:solidFill>
                  <a:schemeClr val="tx1"/>
                </a:solidFill>
                <a:ea typeface="Calibri" panose="020F0502020204030204" pitchFamily="34" charset="0"/>
                <a:cs typeface="Calibri"/>
              </a:rPr>
              <a:t>: </a:t>
            </a:r>
            <a:r>
              <a:rPr lang="en-US" sz="3200" dirty="0">
                <a:solidFill>
                  <a:schemeClr val="tx1"/>
                </a:solidFill>
                <a:ea typeface="Calibri" panose="020F0502020204030204" pitchFamily="34" charset="0"/>
                <a:cs typeface="Calibri"/>
                <a:hlinkClick r:id="rId4"/>
              </a:rPr>
              <a:t>https://www.epa.gov/cwsrf</a:t>
            </a:r>
            <a:endParaRPr lang="en-US" sz="3200" dirty="0">
              <a:solidFill>
                <a:schemeClr val="tx1"/>
              </a:solidFill>
              <a:ea typeface="Calibri" panose="020F0502020204030204" pitchFamily="34" charset="0"/>
              <a:cs typeface="Calibri"/>
            </a:endParaRPr>
          </a:p>
          <a:p>
            <a:pPr marL="845820" lvl="1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Symbol" panose="05050102010706020507" pitchFamily="18" charset="2"/>
              <a:buChar char=""/>
              <a:defRPr/>
            </a:pPr>
            <a:r>
              <a:rPr lang="en-US" sz="3000" dirty="0">
                <a:solidFill>
                  <a:schemeClr val="tx1"/>
                </a:solidFill>
                <a:ea typeface="Calibri" panose="020F0502020204030204" pitchFamily="34" charset="0"/>
                <a:cs typeface="Calibri"/>
                <a:hlinkClick r:id="rId5"/>
              </a:rPr>
              <a:t>State CWSRF contacts</a:t>
            </a:r>
            <a:endParaRPr lang="en-US" sz="3000" dirty="0">
              <a:solidFill>
                <a:schemeClr val="tx1"/>
              </a:solidFill>
              <a:ea typeface="Calibri" panose="020F0502020204030204" pitchFamily="34" charset="0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DWSRF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: 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6"/>
              </a:rPr>
              <a:t>https://www.epa.gov/dwsrf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845820" lvl="1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Symbol" panose="05050102010706020507" pitchFamily="18" charset="2"/>
              <a:buChar char=""/>
              <a:defRPr/>
            </a:pPr>
            <a:r>
              <a:rPr lang="en-US" sz="30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  <a:hlinkClick r:id="rId7"/>
              </a:rPr>
              <a:t>State DWSRF contacts</a:t>
            </a:r>
            <a:endParaRPr kumimoji="0" lang="en-US" sz="30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BIL</a:t>
            </a:r>
            <a:r>
              <a:rPr lang="en-US" sz="32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: </a:t>
            </a:r>
            <a:r>
              <a:rPr lang="en-US" sz="3200" dirty="0">
                <a:hlinkClick r:id="rId8"/>
              </a:rPr>
              <a:t>https://www.epa.gov/infrastructure</a:t>
            </a:r>
            <a:endParaRPr lang="en-US" sz="3200" dirty="0"/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3200" b="1" dirty="0">
                <a:solidFill>
                  <a:schemeClr val="tx1"/>
                </a:solidFill>
              </a:rPr>
              <a:t>EPA Region 2</a:t>
            </a:r>
            <a:r>
              <a:rPr lang="en-US" sz="3200" dirty="0">
                <a:solidFill>
                  <a:schemeClr val="tx1"/>
                </a:solidFill>
              </a:rPr>
              <a:t>: Christine Ash, </a:t>
            </a:r>
            <a:r>
              <a:rPr lang="en-US" sz="3200" dirty="0">
                <a:solidFill>
                  <a:schemeClr val="tx1"/>
                </a:solidFill>
                <a:hlinkClick r:id="rId9"/>
              </a:rPr>
              <a:t>ash.christine@epa.gov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1249709" y="453056"/>
            <a:ext cx="9692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SRF and BIL Information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D8462-4428-4BF8-8B12-88A2F8B9754C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D1DE7CC-D66C-4C49-8D9F-2184EA55924B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6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92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W Powerpoint Template 9.2021.pptx" id="{353617AF-41AA-4EAC-A195-D5C1E4065F07}" vid="{39738AC0-98FF-4D05-B70E-05BA2F41AAA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W Powerpoint Template 9.2021.pptx" id="{353617AF-41AA-4EAC-A195-D5C1E4065F07}" vid="{39738AC0-98FF-4D05-B70E-05BA2F41AAA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EF12B790A5674189CCBA0CA55387D9" ma:contentTypeVersion="4" ma:contentTypeDescription="Create a new document." ma:contentTypeScope="" ma:versionID="55a2df2903b7bbc8d24df5eb484acaaa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6c2e75d5-fb53-4307-89e7-2ef1208a846d" xmlns:ns6="bccb62ca-47fc-4d1d-bbfb-07693cfa5fca" targetNamespace="http://schemas.microsoft.com/office/2006/metadata/properties" ma:root="true" ma:fieldsID="55b54c1b372ffba411f1883d6e4da4fd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6c2e75d5-fb53-4307-89e7-2ef1208a846d"/>
    <xsd:import namespace="bccb62ca-47fc-4d1d-bbfb-07693cfa5fca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6:SharedWithUsers" minOccurs="0"/>
                <xsd:element ref="ns6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5de1cde7-5986-459b-93bb-79afa4269591}" ma:internalName="TaxCatchAllLabel" ma:readOnly="true" ma:showField="CatchAllDataLabel" ma:web="bccb62ca-47fc-4d1d-bbfb-07693cfa5f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5de1cde7-5986-459b-93bb-79afa4269591}" ma:internalName="TaxCatchAll" ma:showField="CatchAllData" ma:web="bccb62ca-47fc-4d1d-bbfb-07693cfa5f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e75d5-fb53-4307-89e7-2ef1208a8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b62ca-47fc-4d1d-bbfb-07693cfa5fca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2021-09-13T15:56:58+00:00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 xsi:nil="true"/>
    <SharedWithUsers xmlns="bccb62ca-47fc-4d1d-bbfb-07693cfa5fca">
      <UserInfo>
        <DisplayName>Sylvester, Frank</DisplayName>
        <AccountId>4941</AccountId>
        <AccountType/>
      </UserInfo>
      <UserInfo>
        <DisplayName>Blette, Veronica</DisplayName>
        <AccountId>465</AccountId>
        <AccountType/>
      </UserInfo>
      <UserInfo>
        <DisplayName>Gilbertson, Sue</DisplayName>
        <AccountId>88</AccountId>
        <AccountType/>
      </UserInfo>
      <UserInfo>
        <DisplayName>Miller, Wynne</DisplayName>
        <AccountId>15375</AccountId>
        <AccountType/>
      </UserInfo>
      <UserInfo>
        <DisplayName>Zobrist, Marcus</DisplayName>
        <AccountId>2553</AccountId>
        <AccountType/>
      </UserInfo>
      <UserInfo>
        <DisplayName>Fligger, Karen</DisplayName>
        <AccountId>4233</AccountId>
        <AccountType/>
      </UserInfo>
      <UserInfo>
        <DisplayName>Stein, Raffael</DisplayName>
        <AccountId>981</AccountId>
        <AccountType/>
      </UserInfo>
      <UserInfo>
        <DisplayName>Kloss, Christopher</DisplayName>
        <AccountId>9712</AccountId>
        <AccountType/>
      </UserInfo>
      <UserInfo>
        <DisplayName>Sawyers, Andrew</DisplayName>
        <AccountId>4558</AccountId>
        <AccountType/>
      </UserInfo>
      <UserInfo>
        <DisplayName>Gueriguian, Leo</DisplayName>
        <AccountId>10185</AccountId>
        <AccountType/>
      </UserInfo>
      <UserInfo>
        <DisplayName>Lopez-Carbo, Maria</DisplayName>
        <AccountId>2691</AccountId>
        <AccountType/>
      </UserInfo>
      <UserInfo>
        <DisplayName>Brubaker, Sonia</DisplayName>
        <AccountId>1290</AccountId>
        <AccountType/>
      </UserInfo>
      <UserInfo>
        <DisplayName>Weiss, Kevin</DisplayName>
        <AccountId>8716</AccountId>
        <AccountType/>
      </UserInfo>
      <UserInfo>
        <DisplayName>Chandy, Danusha</DisplayName>
        <AccountId>5091</AccountId>
        <AccountType/>
      </UserInfo>
      <UserInfo>
        <DisplayName>Biddle, Lisa</DisplayName>
        <AccountId>3535</AccountId>
        <AccountType/>
      </UserInfo>
      <UserInfo>
        <DisplayName>Jernberg, Jorianne</DisplayName>
        <AccountId>9270</AccountId>
        <AccountType/>
      </UserInfo>
      <UserInfo>
        <DisplayName>Allen, Catherine</DisplayName>
        <AccountId>2230</AccountId>
        <AccountType/>
      </UserInfo>
      <UserInfo>
        <DisplayName>Hobby, Matthew</DisplayName>
        <AccountId>14654</AccountId>
        <AccountType/>
      </UserInfo>
      <UserInfo>
        <DisplayName>Nguyen, Amelia</DisplayName>
        <AccountId>10482</AccountId>
        <AccountType/>
      </UserInfo>
      <UserInfo>
        <DisplayName>Deane, Michael</DisplayName>
        <AccountId>16063</AccountId>
        <AccountType/>
      </UserInfo>
      <UserInfo>
        <DisplayName>DeYoung, Robyn</DisplayName>
        <AccountId>4304</AccountId>
        <AccountType/>
      </UserInfo>
      <UserInfo>
        <DisplayName>Wilson, Clark</DisplayName>
        <AccountId>18066</AccountId>
        <AccountType/>
      </UserInfo>
      <UserInfo>
        <DisplayName>Urban, Rachel</DisplayName>
        <AccountId>774</AccountId>
        <AccountType/>
      </UserInfo>
      <UserInfo>
        <DisplayName>Wigginton, Mary</DisplayName>
        <AccountId>1252</AccountId>
        <AccountType/>
      </UserInfo>
      <UserInfo>
        <DisplayName>Schaner, Greg</DisplayName>
        <AccountId>1346</AccountId>
        <AccountType/>
      </UserInfo>
      <UserInfo>
        <DisplayName>Anwari, Emily</DisplayName>
        <AccountId>3911</AccountId>
        <AccountType/>
      </UserInfo>
      <UserInfo>
        <DisplayName>Hill, Jenelle</DisplayName>
        <AccountId>3993</AccountId>
        <AccountType/>
      </UserInfo>
      <UserInfo>
        <DisplayName>Kazior, Kathryn</DisplayName>
        <AccountId>4772</AccountId>
        <AccountType/>
      </UserInfo>
      <UserInfo>
        <DisplayName>Skovira, Lindsay</DisplayName>
        <AccountId>9479</AccountId>
        <AccountType/>
      </UserInfo>
      <UserInfo>
        <DisplayName>Goss, Heather</DisplayName>
        <AccountId>4363</AccountId>
        <AccountType/>
      </UserInfo>
      <UserInfo>
        <DisplayName>Amraen, Katelyn</DisplayName>
        <AccountId>8361</AccountId>
        <AccountType/>
      </UserInfo>
      <UserInfo>
        <DisplayName>King, Matt</DisplayName>
        <AccountId>1284</AccountId>
        <AccountType/>
      </UserInfo>
      <UserInfo>
        <DisplayName>Billah, Mohammed</DisplayName>
        <AccountId>8715</AccountId>
        <AccountType/>
      </UserInfo>
      <UserInfo>
        <DisplayName>Johnson, Catherine (Kate)</DisplayName>
        <AccountId>8131</AccountId>
        <AccountType/>
      </UserInfo>
      <UserInfo>
        <DisplayName>Clipper, Christopher</DisplayName>
        <AccountId>10220</AccountId>
        <AccountType/>
      </UserInfo>
      <UserInfo>
        <DisplayName>Denning, Alicia</DisplayName>
        <AccountId>18067</AccountId>
        <AccountType/>
      </UserInfo>
      <UserInfo>
        <DisplayName>Huddle, Heather</DisplayName>
        <AccountId>18068</AccountId>
        <AccountType/>
      </UserInfo>
      <UserInfo>
        <DisplayName>Cobb, Ami</DisplayName>
        <AccountId>16859</AccountId>
        <AccountType/>
      </UserInfo>
      <UserInfo>
        <DisplayName>Stabenfeldt, Lynn</DisplayName>
        <AccountId>920</AccountId>
        <AccountType/>
      </UserInfo>
      <UserInfo>
        <DisplayName>Nepal, Smiti</DisplayName>
        <AccountId>9357</AccountId>
        <AccountType/>
      </UserInfo>
      <UserInfo>
        <DisplayName>Eddy, Elizabeth</DisplayName>
        <AccountId>5082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665A10A-249A-45B4-ADAB-6D1FA36B84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6c2e75d5-fb53-4307-89e7-2ef1208a846d"/>
    <ds:schemaRef ds:uri="bccb62ca-47fc-4d1d-bbfb-07693cfa5f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B83DBB-DF80-4744-B505-A7E24290640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482A0D9-B1E0-4D8E-9540-6493985B2C8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A4464FD-642C-4D6E-BE8B-11E068D76132}">
  <ds:schemaRefs>
    <ds:schemaRef ds:uri="0b0c43b2-175a-4f0a-8e4e-3b6c103993e5"/>
    <ds:schemaRef ds:uri="4bd2ab78-7571-449a-9e85-c0295914c86c"/>
    <ds:schemaRef ds:uri="4ffa91fb-a0ff-4ac5-b2db-65c790d184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XML/1998/namespace"/>
    <ds:schemaRef ds:uri="bccb62ca-47fc-4d1d-bbfb-07693cfa5f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OW Powerpoint Template 9.2021</Template>
  <TotalTime>14061</TotalTime>
  <Words>513</Words>
  <Application>Microsoft Office PowerPoint</Application>
  <PresentationFormat>Widescreen</PresentationFormat>
  <Paragraphs>49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DIN Pro</vt:lpstr>
      <vt:lpstr>Symbol</vt:lpstr>
      <vt:lpstr>Times New Roman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CWSRF Funding in the BIL: Overview</vt:lpstr>
      <vt:lpstr>DWSRF Funding in the BIL: Overview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Deane, Michael</dc:creator>
  <cp:lastModifiedBy>Feinmark, Phyllis</cp:lastModifiedBy>
  <cp:revision>28</cp:revision>
  <dcterms:created xsi:type="dcterms:W3CDTF">2021-12-22T20:31:43Z</dcterms:created>
  <dcterms:modified xsi:type="dcterms:W3CDTF">2023-05-03T22:20:18Z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0x01010053EF12B790A5674189CCBA0CA55387D9</vt:lpwstr>
  </property>
  <property fmtid="{D5CDD505-2E9C-101B-9397-08002B2CF9AE}" pid="3" name="TaxKeyword">
    <vt:lpwstr/>
  </property>
  <property fmtid="{D5CDD505-2E9C-101B-9397-08002B2CF9AE}" pid="4" name="e3f09c3df709400db2417a7161762d62">
    <vt:lpwstr/>
  </property>
  <property fmtid="{D5CDD505-2E9C-101B-9397-08002B2CF9AE}" pid="5" name="EPA_x0020_Subject">
    <vt:lpwstr/>
  </property>
  <property fmtid="{D5CDD505-2E9C-101B-9397-08002B2CF9AE}" pid="6" name="Document Type">
    <vt:lpwstr/>
  </property>
  <property fmtid="{D5CDD505-2E9C-101B-9397-08002B2CF9AE}" pid="7" name="EPA Subject">
    <vt:lpwstr/>
  </property>
</Properties>
</file>